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Source Sans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bold.fntdata"/><Relationship Id="rId30" Type="http://schemas.openxmlformats.org/officeDocument/2006/relationships/font" Target="fonts/SourceSans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Sans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544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5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53c64206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53c64206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12011008 : 김</a:t>
            </a:r>
            <a:r>
              <a:rPr lang="ko"/>
              <a:t>치 (특히 김치로 잘 인식함) / 부대찌개 아니였던가??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3c64206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3c64206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pytorch 전이학습법</a:t>
            </a:r>
            <a:r>
              <a:rPr lang="ko"/>
              <a:t>을 진행해보았고 데이터 타입이 이전 cnn에서와는 달랐기 때문에  데이터 전처리를 다시 해주었습니다. 전이학습법에서는 데이터 증진을 함께 진행해보았습니다.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545489de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545489de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resnet34</a:t>
            </a:r>
            <a:r>
              <a:rPr lang="ko"/>
              <a:t>를 사전훈련 모델로 사용, epochs=100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우측 사진의 예측결과와 실제 정답을 보면 정확도가 100프로인것을 확인할 수 있습니다 실제 정확도가 높다는 것을 확인하고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11a17fb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311a17fb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53c6420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53c6420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2f9f0d13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2f9f0d13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311a17fb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311a17fb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fcc47752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fcc4775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311a17fb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311a17fb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원래</a:t>
            </a:r>
            <a:r>
              <a:rPr lang="ko"/>
              <a:t>는 음식 양에 따라 칼로리를 다르게 표현하고 싶었습니다. 하지만 음식양에 대한 데이터 부족으로 인해 진행하지 못했습니다.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음식의 경우 호불호가 잘 나뉘는데 </a:t>
            </a:r>
            <a:r>
              <a:rPr lang="ko">
                <a:solidFill>
                  <a:schemeClr val="dk1"/>
                </a:solidFill>
              </a:rPr>
              <a:t>칼로리와 나트륨을 기준으로 추천해주었습니다. </a:t>
            </a:r>
            <a:r>
              <a:rPr lang="ko"/>
              <a:t>각 사용자의 취향이나 음식의 조합을 고려한 추천의 필요성을 느꼈습니다.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 사진에 하나의 음식밖에 인식하지 못하는 부분에서 객체 감지 모델 혹은 segmetation의 필요를 느꼈습니다.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학습되지 않은 음식에 대해서는 학습된 라벨링 범위 내에서만 결과를 내기 때문에 다양한 종류에 대한 아쉬움을 느꼈습니다.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API로 만들기는 했지만 이용이 어려운 것은 사실입니다. 그래서 어플리케이션을 이용할 수 있도록 하면 사용자가 더 편하게 사용할 수 있을 거라 생각됩니다.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3c64206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53c64206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한정</a:t>
            </a:r>
            <a:r>
              <a:rPr lang="ko"/>
              <a:t>된 자원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544c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544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6f9544c1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6f9544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3239b3d8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3239b3d8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61abe4e0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61abe4e0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53c64206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53c64206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53c64206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53c64206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3c64206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53c64206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과적합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1facd1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61facd1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03771c2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03771c2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5.png"/><Relationship Id="rId5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gZJ6QuJxKioZM6bMaUCi9aTA2lmx_7LY/view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33475" y="419600"/>
            <a:ext cx="86925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</a:t>
            </a:r>
            <a:r>
              <a:rPr lang="ko"/>
              <a:t>식 사진 인식을 통한 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칼로리정보와 음식추천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598575" y="1962150"/>
            <a:ext cx="14274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관리해조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CNN을</a:t>
            </a:r>
            <a:r>
              <a:rPr lang="ko">
                <a:solidFill>
                  <a:schemeClr val="lt1"/>
                </a:solidFill>
              </a:rPr>
              <a:t> 이용한 </a:t>
            </a:r>
            <a:r>
              <a:rPr lang="ko">
                <a:solidFill>
                  <a:schemeClr val="lt1"/>
                </a:solidFill>
              </a:rPr>
              <a:t>음식 분류 모델 결과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제육을 넣을 경우 김치로 인식하는 경우가 있었다. 실</a:t>
            </a:r>
            <a:r>
              <a:rPr b="1" lang="ko"/>
              <a:t>제 정확도가 떨어졌다.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=&gt; 정확도를 높이기 위해 잘 학습된 전이학습의 모델을 사용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9671" l="3441" r="11574" t="8293"/>
          <a:stretch/>
        </p:blipFill>
        <p:spPr>
          <a:xfrm>
            <a:off x="311700" y="1688525"/>
            <a:ext cx="1846800" cy="18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0" l="1773" r="1317" t="0"/>
          <a:stretch/>
        </p:blipFill>
        <p:spPr>
          <a:xfrm>
            <a:off x="4572000" y="1688000"/>
            <a:ext cx="4303049" cy="19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325" y="1688000"/>
            <a:ext cx="1847849" cy="184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643875" y="1178375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Sans Pro"/>
                <a:ea typeface="Source Sans Pro"/>
                <a:cs typeface="Source Sans Pro"/>
                <a:sym typeface="Source Sans Pro"/>
              </a:rPr>
              <a:t>input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680650" y="1178113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</a:t>
            </a: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794775" y="1152475"/>
            <a:ext cx="9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Sans Pro"/>
                <a:ea typeface="Source Sans Pro"/>
                <a:cs typeface="Source Sans Pro"/>
                <a:sym typeface="Source Sans Pro"/>
              </a:rPr>
              <a:t>result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Transfer learning 모델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775" y="1144725"/>
            <a:ext cx="6430325" cy="372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3"/>
          <p:cNvCxnSpPr/>
          <p:nvPr/>
        </p:nvCxnSpPr>
        <p:spPr>
          <a:xfrm>
            <a:off x="2014025" y="1649950"/>
            <a:ext cx="1038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300" y="1134700"/>
            <a:ext cx="2334425" cy="370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75" y="1548500"/>
            <a:ext cx="537210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Transfer learning 모델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추천 알고리즘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189725" y="2635000"/>
            <a:ext cx="8568900" cy="18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ulim"/>
              <a:buAutoNum type="arabicPeriod"/>
            </a:pPr>
            <a:r>
              <a:rPr b="1" lang="ko" sz="140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입력값으로 성별을 받아 1일 권장 칼로리(남:2500kcal, 여:2000kcal)를 정합니다.</a:t>
            </a:r>
            <a:endParaRPr b="1" sz="1400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ulim"/>
              <a:buAutoNum type="arabicPeriod"/>
            </a:pPr>
            <a:r>
              <a:rPr b="1" lang="ko" sz="140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분</a:t>
            </a:r>
            <a:r>
              <a:rPr b="1" lang="ko" sz="140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류 결과인 각 음식의 합인 </a:t>
            </a:r>
            <a:r>
              <a:rPr b="1" lang="ko" sz="140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총 섭취 칼로리양을 1일 권장 칼로리 기준으로 식사 한끼 분량에서 가감합니다. -&gt; 잉여 칼로리</a:t>
            </a:r>
            <a:endParaRPr b="1" sz="1400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ulim"/>
              <a:buAutoNum type="arabicPeriod"/>
            </a:pPr>
            <a:r>
              <a:rPr b="1" lang="ko" sz="140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다음 식사 한끼 칼로리에서 잉여 칼로리를 더합니다. -&gt; 다음 권장 칼로리량</a:t>
            </a:r>
            <a:endParaRPr b="1" sz="1400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ulim"/>
              <a:buAutoNum type="arabicPeriod"/>
            </a:pPr>
            <a:r>
              <a:rPr b="1" lang="ko" sz="140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음식 데이터에서 유클리디안 거리 기준으로 다음 식사 칼로리와 가장 가까운 음식을 뽑아냅니다.</a:t>
            </a:r>
            <a:endParaRPr b="1" sz="1400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ulim"/>
              <a:buAutoNum type="arabicPeriod"/>
            </a:pPr>
            <a:r>
              <a:rPr b="1" lang="ko" sz="140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칼로</a:t>
            </a:r>
            <a:r>
              <a:rPr b="1" lang="ko" sz="140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리 기준으로 추출한</a:t>
            </a:r>
            <a:r>
              <a:rPr b="1" lang="ko" sz="1400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rPr>
              <a:t> 음식 중 최 상위 5개 중 위와 같은 방법으로 나트륨 권장 섭취량을 이용해 최종 거리가 가장 짧은 2가지 음식을 추천합니다.</a:t>
            </a:r>
            <a:endParaRPr b="1" sz="1400">
              <a:solidFill>
                <a:schemeClr val="dk2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37925" y="4627300"/>
            <a:ext cx="572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Source Sans Pro"/>
                <a:ea typeface="Source Sans Pro"/>
                <a:cs typeface="Source Sans Pro"/>
                <a:sym typeface="Source Sans Pro"/>
              </a:rPr>
              <a:t>음식 영양소 데이터 출처: </a:t>
            </a:r>
            <a:r>
              <a:rPr lang="ko" sz="1000">
                <a:solidFill>
                  <a:schemeClr val="accent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농림수산식품교육문화정보원</a:t>
            </a:r>
            <a:endParaRPr sz="1000">
              <a:solidFill>
                <a:schemeClr val="accent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성인 기준 1일 권장 칼로리 섭취량 출처 : </a:t>
            </a:r>
            <a:r>
              <a:rPr lang="ko" sz="1000">
                <a:solidFill>
                  <a:schemeClr val="dk2"/>
                </a:solidFill>
              </a:rPr>
              <a:t>https://m.mk.co.kr/news/it/view/2021/09/864261/</a:t>
            </a:r>
            <a:endParaRPr sz="1000">
              <a:solidFill>
                <a:schemeClr val="accent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6" name="Google Shape;166;p25"/>
          <p:cNvGrpSpPr/>
          <p:nvPr/>
        </p:nvGrpSpPr>
        <p:grpSpPr>
          <a:xfrm>
            <a:off x="558625" y="1254238"/>
            <a:ext cx="7831100" cy="959113"/>
            <a:chOff x="558625" y="1254238"/>
            <a:chExt cx="7831100" cy="959113"/>
          </a:xfrm>
        </p:grpSpPr>
        <p:sp>
          <p:nvSpPr>
            <p:cNvPr id="167" name="Google Shape;167;p25"/>
            <p:cNvSpPr/>
            <p:nvPr/>
          </p:nvSpPr>
          <p:spPr>
            <a:xfrm>
              <a:off x="558625" y="1254250"/>
              <a:ext cx="1833900" cy="9591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lt1"/>
                  </a:solidFill>
                </a:rPr>
                <a:t>잉여 칼로리, </a:t>
              </a:r>
              <a:endParaRPr b="1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lt1"/>
                  </a:solidFill>
                </a:rPr>
                <a:t>잉여 나트륨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557225" y="1254250"/>
              <a:ext cx="1833900" cy="9591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lt1"/>
                  </a:solidFill>
                </a:rPr>
                <a:t>한끼 권장 섭취량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2685075" y="1480900"/>
              <a:ext cx="579600" cy="5058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6555825" y="1254238"/>
              <a:ext cx="1833900" cy="9591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lt1"/>
                  </a:solidFill>
                </a:rPr>
                <a:t>다음 권장 섭취량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5702125" y="1538825"/>
              <a:ext cx="534900" cy="3900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웹 API 개발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Web API를 개방하여 외부프로그램이 분류모델을 이용할 수 있도록 함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Ngrok 을 이용하여 공인 ip주소를 할당받아 서버를 외부에 개방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176" y="2299775"/>
            <a:ext cx="6169650" cy="22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43300" y="271025"/>
            <a:ext cx="8521200" cy="622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</a:rPr>
              <a:t>동작 과정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263500" y="1802325"/>
            <a:ext cx="13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85" name="Google Shape;185;p27"/>
          <p:cNvGrpSpPr/>
          <p:nvPr/>
        </p:nvGrpSpPr>
        <p:grpSpPr>
          <a:xfrm>
            <a:off x="179875" y="1290225"/>
            <a:ext cx="8478750" cy="3330550"/>
            <a:chOff x="263500" y="1802325"/>
            <a:chExt cx="8478750" cy="3330550"/>
          </a:xfrm>
        </p:grpSpPr>
        <p:sp>
          <p:nvSpPr>
            <p:cNvPr id="186" name="Google Shape;186;p27"/>
            <p:cNvSpPr txBox="1"/>
            <p:nvPr/>
          </p:nvSpPr>
          <p:spPr>
            <a:xfrm>
              <a:off x="301800" y="2039925"/>
              <a:ext cx="7518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Source Sans Pro"/>
                  <a:ea typeface="Source Sans Pro"/>
                  <a:cs typeface="Source Sans Pro"/>
                  <a:sym typeface="Source Sans Pro"/>
                </a:rPr>
                <a:t>Input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7" name="Google Shape;187;p27"/>
            <p:cNvSpPr txBox="1"/>
            <p:nvPr/>
          </p:nvSpPr>
          <p:spPr>
            <a:xfrm>
              <a:off x="7604050" y="2019525"/>
              <a:ext cx="853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Source Sans Pro"/>
                  <a:ea typeface="Source Sans Pro"/>
                  <a:cs typeface="Source Sans Pro"/>
                  <a:sym typeface="Source Sans Pro"/>
                </a:rPr>
                <a:t>Output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188" name="Google Shape;188;p27"/>
            <p:cNvGrpSpPr/>
            <p:nvPr/>
          </p:nvGrpSpPr>
          <p:grpSpPr>
            <a:xfrm>
              <a:off x="263500" y="1802325"/>
              <a:ext cx="8478750" cy="3330550"/>
              <a:chOff x="263500" y="1802325"/>
              <a:chExt cx="8478750" cy="3330550"/>
            </a:xfrm>
          </p:grpSpPr>
          <p:sp>
            <p:nvSpPr>
              <p:cNvPr id="189" name="Google Shape;189;p27"/>
              <p:cNvSpPr/>
              <p:nvPr/>
            </p:nvSpPr>
            <p:spPr>
              <a:xfrm>
                <a:off x="1749650" y="1802325"/>
                <a:ext cx="2044800" cy="13281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600">
                    <a:solidFill>
                      <a:schemeClr val="lt1"/>
                    </a:solidFill>
                  </a:rPr>
                  <a:t>모델(음식 분류)</a:t>
                </a:r>
                <a:endParaRPr b="1" sz="1600">
                  <a:solidFill>
                    <a:schemeClr val="lt1"/>
                  </a:solidFill>
                </a:endParaRPr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5308825" y="1802325"/>
                <a:ext cx="2044800" cy="13281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600">
                    <a:solidFill>
                      <a:schemeClr val="lt1"/>
                    </a:solidFill>
                  </a:rPr>
                  <a:t>추천알고리즘</a:t>
                </a:r>
                <a:endParaRPr b="1" sz="1600">
                  <a:solidFill>
                    <a:schemeClr val="lt1"/>
                  </a:solidFill>
                </a:endParaRPr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263500" y="2192325"/>
                <a:ext cx="1138200" cy="5481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chemeClr val="lt1"/>
                    </a:solidFill>
                  </a:rPr>
                  <a:t>음식 사진</a:t>
                </a:r>
                <a:endParaRPr b="1">
                  <a:solidFill>
                    <a:schemeClr val="lt1"/>
                  </a:solidFill>
                </a:endParaRPr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5343700" y="4584775"/>
                <a:ext cx="2044800" cy="5481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chemeClr val="lt1"/>
                    </a:solidFill>
                  </a:rPr>
                  <a:t>음식 칼로리 데이터</a:t>
                </a:r>
                <a:endParaRPr b="1">
                  <a:solidFill>
                    <a:schemeClr val="lt1"/>
                  </a:solidFill>
                </a:endParaRPr>
              </a:p>
            </p:txBody>
          </p:sp>
          <p:sp>
            <p:nvSpPr>
              <p:cNvPr id="193" name="Google Shape;193;p27"/>
              <p:cNvSpPr/>
              <p:nvPr/>
            </p:nvSpPr>
            <p:spPr>
              <a:xfrm>
                <a:off x="7604050" y="2192325"/>
                <a:ext cx="1138200" cy="5481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chemeClr val="lt1"/>
                    </a:solidFill>
                  </a:rPr>
                  <a:t>추천 음식</a:t>
                </a:r>
                <a:endParaRPr b="1">
                  <a:solidFill>
                    <a:schemeClr val="lt1"/>
                  </a:solidFill>
                </a:endParaRPr>
              </a:p>
            </p:txBody>
          </p:sp>
          <p:sp>
            <p:nvSpPr>
              <p:cNvPr id="194" name="Google Shape;194;p27"/>
              <p:cNvSpPr/>
              <p:nvPr/>
            </p:nvSpPr>
            <p:spPr>
              <a:xfrm>
                <a:off x="3982538" y="2192325"/>
                <a:ext cx="1138200" cy="5481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chemeClr val="lt1"/>
                    </a:solidFill>
                  </a:rPr>
                  <a:t>분류 결과</a:t>
                </a:r>
                <a:endParaRPr b="1">
                  <a:solidFill>
                    <a:schemeClr val="lt1"/>
                  </a:solidFill>
                </a:endParaRPr>
              </a:p>
            </p:txBody>
          </p:sp>
          <p:sp>
            <p:nvSpPr>
              <p:cNvPr id="195" name="Google Shape;195;p27"/>
              <p:cNvSpPr/>
              <p:nvPr/>
            </p:nvSpPr>
            <p:spPr>
              <a:xfrm>
                <a:off x="6015400" y="3238400"/>
                <a:ext cx="696900" cy="1238400"/>
              </a:xfrm>
              <a:prstGeom prst="upDownArrow">
                <a:avLst>
                  <a:gd fmla="val 50000" name="adj1"/>
                  <a:gd fmla="val 40736" name="adj2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chemeClr val="lt1"/>
                    </a:solidFill>
                  </a:rPr>
                  <a:t>음식 데이터</a:t>
                </a:r>
                <a:endParaRPr b="1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프로젝트 결과물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1" name="Google Shape;201;p28" title="food_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75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프로젝트 결과물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0" l="0" r="0" t="32971"/>
          <a:stretch/>
        </p:blipFill>
        <p:spPr>
          <a:xfrm>
            <a:off x="1480900" y="1200675"/>
            <a:ext cx="6505474" cy="35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1735150" y="3609750"/>
            <a:ext cx="33000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1693900" y="3963525"/>
            <a:ext cx="3534900" cy="1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1613800" y="4418025"/>
            <a:ext cx="21354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5850650" y="3239250"/>
            <a:ext cx="8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실제값</a:t>
            </a:r>
            <a:endParaRPr b="1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2" name="Google Shape;212;p29"/>
          <p:cNvCxnSpPr>
            <a:stCxn id="211" idx="1"/>
            <a:endCxn id="208" idx="3"/>
          </p:cNvCxnSpPr>
          <p:nvPr/>
        </p:nvCxnSpPr>
        <p:spPr>
          <a:xfrm flipH="1">
            <a:off x="5035250" y="3439350"/>
            <a:ext cx="815400" cy="285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9"/>
          <p:cNvSpPr txBox="1"/>
          <p:nvPr/>
        </p:nvSpPr>
        <p:spPr>
          <a:xfrm>
            <a:off x="6171700" y="3877050"/>
            <a:ext cx="8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분류</a:t>
            </a:r>
            <a:r>
              <a:rPr b="1" lang="ko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값</a:t>
            </a:r>
            <a:endParaRPr b="1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4" name="Google Shape;214;p29"/>
          <p:cNvCxnSpPr/>
          <p:nvPr/>
        </p:nvCxnSpPr>
        <p:spPr>
          <a:xfrm flipH="1">
            <a:off x="5266450" y="4055550"/>
            <a:ext cx="867600" cy="43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9"/>
          <p:cNvSpPr txBox="1"/>
          <p:nvPr/>
        </p:nvSpPr>
        <p:spPr>
          <a:xfrm>
            <a:off x="257475" y="3877050"/>
            <a:ext cx="8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추천</a:t>
            </a:r>
            <a:r>
              <a:rPr b="1" lang="ko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값</a:t>
            </a:r>
            <a:endParaRPr b="1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6" name="Google Shape;216;p29"/>
          <p:cNvCxnSpPr>
            <a:stCxn id="215" idx="3"/>
            <a:endCxn id="210" idx="1"/>
          </p:cNvCxnSpPr>
          <p:nvPr/>
        </p:nvCxnSpPr>
        <p:spPr>
          <a:xfrm>
            <a:off x="1072875" y="4077150"/>
            <a:ext cx="540900" cy="45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9"/>
          <p:cNvSpPr txBox="1"/>
          <p:nvPr/>
        </p:nvSpPr>
        <p:spPr>
          <a:xfrm>
            <a:off x="395050" y="2819625"/>
            <a:ext cx="4461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개선 또는 고려해야 할 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1068975" y="1533475"/>
            <a:ext cx="77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AutoNum type="arabicPeriod"/>
            </a:pPr>
            <a:r>
              <a:rPr b="1" lang="ko">
                <a:solidFill>
                  <a:srgbClr val="212121"/>
                </a:solidFill>
              </a:rPr>
              <a:t>음식 양 추정</a:t>
            </a:r>
            <a:endParaRPr b="1">
              <a:solidFill>
                <a:srgbClr val="21212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AutoNum type="arabicPeriod"/>
            </a:pPr>
            <a:r>
              <a:rPr b="1" lang="ko">
                <a:solidFill>
                  <a:srgbClr val="212121"/>
                </a:solidFill>
              </a:rPr>
              <a:t>추천 음식의 식단</a:t>
            </a:r>
            <a:endParaRPr b="1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AutoNum type="alphaLcPeriod"/>
            </a:pPr>
            <a:r>
              <a:rPr lang="ko">
                <a:solidFill>
                  <a:srgbClr val="212121"/>
                </a:solidFill>
              </a:rPr>
              <a:t>사용자의 음식 취향 고려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AutoNum type="alphaLcPeriod"/>
            </a:pPr>
            <a:r>
              <a:rPr lang="ko">
                <a:solidFill>
                  <a:srgbClr val="212121"/>
                </a:solidFill>
              </a:rPr>
              <a:t>한정식 같은 다른 음식과의 조합 필요성</a:t>
            </a:r>
            <a:endParaRPr>
              <a:solidFill>
                <a:srgbClr val="21212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AutoNum type="arabicPeriod"/>
            </a:pPr>
            <a:r>
              <a:rPr b="1" lang="ko">
                <a:solidFill>
                  <a:srgbClr val="212121"/>
                </a:solidFill>
              </a:rPr>
              <a:t>객체 감지 모델 필요성</a:t>
            </a:r>
            <a:endParaRPr b="1">
              <a:solidFill>
                <a:srgbClr val="21212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AutoNum type="arabicPeriod"/>
            </a:pPr>
            <a:r>
              <a:rPr b="1" lang="ko">
                <a:solidFill>
                  <a:srgbClr val="212121"/>
                </a:solidFill>
              </a:rPr>
              <a:t>학습되지 않은 종류의 음식데이터 입력시 다른 결과 출력</a:t>
            </a:r>
            <a:endParaRPr b="1">
              <a:solidFill>
                <a:srgbClr val="21212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AutoNum type="arabicPeriod"/>
            </a:pPr>
            <a:r>
              <a:rPr b="1" lang="ko">
                <a:solidFill>
                  <a:srgbClr val="212121"/>
                </a:solidFill>
              </a:rPr>
              <a:t>어플리케이션 제작 및 배포</a:t>
            </a:r>
            <a:endParaRPr b="1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문제 상황과 느낀점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1700" y="1529500"/>
            <a:ext cx="8520600" cy="2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ko" sz="1700">
                <a:solidFill>
                  <a:schemeClr val="dk2"/>
                </a:solidFill>
              </a:rPr>
              <a:t>한정된 자원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ko" sz="1700">
                <a:solidFill>
                  <a:schemeClr val="dk2"/>
                </a:solidFill>
              </a:rPr>
              <a:t>스토리</a:t>
            </a:r>
            <a:r>
              <a:rPr lang="ko" sz="1700">
                <a:solidFill>
                  <a:schemeClr val="dk2"/>
                </a:solidFill>
              </a:rPr>
              <a:t>지 부족으로 많은 양의 데이터를 모두 사용할 수 없었고, 좀 더 다양한 종류를 사용하기 위해 데이터를 한 종류씩 다운로드하여 확인 후 학습데이터로 만들었습니다.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ko" sz="1700">
                <a:solidFill>
                  <a:schemeClr val="dk2"/>
                </a:solidFill>
              </a:rPr>
              <a:t>하드웨어의 성능제한으로 더 다양한 모델링을 실행하지 못했습니다. 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ko" sz="1700">
                <a:solidFill>
                  <a:schemeClr val="dk2"/>
                </a:solidFill>
              </a:rPr>
              <a:t>음식 추천에서 Input값으로 개인의 취향데이터를 얻거나 사용기록을 DB에 저장해 좀더 개인화에 맞춘 추천을 계획했으나 시간이 부족해 완성하지 못한 것이 아쉽습니다. 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ko" sz="1700">
                <a:solidFill>
                  <a:schemeClr val="dk2"/>
                </a:solidFill>
              </a:rPr>
              <a:t>하지만 실무에서도 자원은 항상 부족할텐데, 찾아보고 노력을 한다면 극복할 수 있음을 느꼈습니다. 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/>
              <a:t>프로젝트 배경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/>
              <a:t>데이터 수집과 전처리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/>
              <a:t>모델링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/>
              <a:t>추</a:t>
            </a:r>
            <a:r>
              <a:rPr lang="ko" sz="2100"/>
              <a:t>천 알고리즘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/>
              <a:t>AIP 개발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/>
              <a:t>결과물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/>
              <a:t>개선 또는 고려해야 할 점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/>
              <a:t>문제 상황과 느낀점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270950" y="21939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3406500" y="-28050"/>
            <a:ext cx="5737500" cy="5199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 txBox="1"/>
          <p:nvPr/>
        </p:nvSpPr>
        <p:spPr>
          <a:xfrm>
            <a:off x="4847100" y="1383900"/>
            <a:ext cx="28563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ko" sz="2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조장 : 손가현</a:t>
            </a:r>
            <a:endParaRPr b="1" sz="2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ko" sz="2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팀원 : 김정웅</a:t>
            </a:r>
            <a:endParaRPr b="1" sz="2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ko" sz="2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팀원 : 노영재</a:t>
            </a:r>
            <a:endParaRPr b="1" sz="2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ko" sz="2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팀원 : 송현욱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3900">
                <a:latin typeface="Source Sans Pro"/>
                <a:ea typeface="Source Sans Pro"/>
                <a:cs typeface="Source Sans Pro"/>
                <a:sym typeface="Source Sans Pro"/>
              </a:rPr>
              <a:t>프로젝트 배경</a:t>
            </a:r>
            <a:endParaRPr sz="6000"/>
          </a:p>
        </p:txBody>
      </p:sp>
      <p:sp>
        <p:nvSpPr>
          <p:cNvPr id="71" name="Google Shape;71;p15"/>
          <p:cNvSpPr txBox="1"/>
          <p:nvPr/>
        </p:nvSpPr>
        <p:spPr>
          <a:xfrm>
            <a:off x="168650" y="2802075"/>
            <a:ext cx="8853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ko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식단 관리를 하고 싶어하는</a:t>
            </a:r>
            <a:r>
              <a:rPr lang="ko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소시민의 편의성 증진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ko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매끼 무엇을 먹을지 고민하는 사람들을 위한 솔루션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ko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이미지와 관련된 주제를 하고 싶었고, 멘토님께서 음식추천 아이디어를 주셨고 원하는 데이터를 구할 수 있었다.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32750"/>
            <a:ext cx="8520600" cy="909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데이</a:t>
            </a:r>
            <a:r>
              <a:rPr lang="ko">
                <a:solidFill>
                  <a:schemeClr val="lt1"/>
                </a:solidFill>
              </a:rPr>
              <a:t>터 수집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1298950"/>
            <a:ext cx="8043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ko">
                <a:solidFill>
                  <a:schemeClr val="accent1"/>
                </a:solidFill>
                <a:highlight>
                  <a:srgbClr val="F9F9F9"/>
                </a:highlight>
              </a:rPr>
              <a:t>음식 사진 데이터는 한국지능정보사회진흥원의 사업결과이며 AI hub 에서 수집했습니다.</a:t>
            </a:r>
            <a:endParaRPr>
              <a:solidFill>
                <a:schemeClr val="accent1"/>
              </a:solidFill>
              <a:highlight>
                <a:srgbClr val="F9F9F9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ko">
                <a:solidFill>
                  <a:schemeClr val="accent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각 음식의 영양소 데이터는 농림수산식품교육문화정보원에서 수집했습니다.</a:t>
            </a:r>
            <a:endParaRPr>
              <a:solidFill>
                <a:schemeClr val="accent1"/>
              </a:solidFill>
              <a:highlight>
                <a:srgbClr val="F9F9F9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ko">
                <a:latin typeface="Source Sans Pro"/>
                <a:ea typeface="Source Sans Pro"/>
                <a:cs typeface="Source Sans Pro"/>
                <a:sym typeface="Source Sans Pro"/>
              </a:rPr>
              <a:t>400종류 이상의 음식 분류와 각 2000장 이상의 총 용량 2TB 데이터 중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Sans Pro"/>
                <a:ea typeface="Source Sans Pro"/>
                <a:cs typeface="Source Sans Pro"/>
                <a:sym typeface="Source Sans Pro"/>
              </a:rPr>
              <a:t>5종류의 음식 분류와 각 300장의 이미지 파일을 다운받아 진행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50" y="3051338"/>
            <a:ext cx="2460050" cy="19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226125" y="2697350"/>
            <a:ext cx="166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Sans Pro"/>
                <a:ea typeface="Source Sans Pro"/>
                <a:cs typeface="Source Sans Pro"/>
                <a:sym typeface="Source Sans Pro"/>
              </a:rPr>
              <a:t>데이터 구성</a:t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200" y="3099450"/>
            <a:ext cx="3334509" cy="18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143800" y="2697350"/>
            <a:ext cx="166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Sans Pro"/>
                <a:ea typeface="Source Sans Pro"/>
                <a:cs typeface="Source Sans Pro"/>
                <a:sym typeface="Source Sans Pro"/>
              </a:rPr>
              <a:t>데이터 예시</a:t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32750"/>
            <a:ext cx="8520600" cy="909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데이터 전처리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11700" y="1218550"/>
            <a:ext cx="38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Sans Pro"/>
                <a:ea typeface="Source Sans Pro"/>
                <a:cs typeface="Source Sans Pro"/>
                <a:sym typeface="Source Sans Pro"/>
              </a:rPr>
              <a:t>이미지 넘파이 배열 및 라벨링 전환 작업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4950"/>
            <a:ext cx="5729326" cy="27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020" y="1694945"/>
            <a:ext cx="1935450" cy="15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3375" y="3339725"/>
            <a:ext cx="14287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6645850" y="1294750"/>
            <a:ext cx="13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Sans Pro"/>
                <a:ea typeface="Source Sans Pro"/>
                <a:cs typeface="Source Sans Pro"/>
                <a:sym typeface="Source Sans Pro"/>
              </a:rPr>
              <a:t>결과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32750"/>
            <a:ext cx="8520600" cy="909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모델링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2827" l="3783" r="3253" t="7414"/>
          <a:stretch/>
        </p:blipFill>
        <p:spPr>
          <a:xfrm>
            <a:off x="4140075" y="2110775"/>
            <a:ext cx="4384551" cy="26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35525"/>
            <a:ext cx="3140859" cy="36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809" y="1439877"/>
            <a:ext cx="5352490" cy="3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232750"/>
            <a:ext cx="8520600" cy="909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모델링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6721" l="1093" r="4638" t="7866"/>
          <a:stretch/>
        </p:blipFill>
        <p:spPr>
          <a:xfrm>
            <a:off x="4759450" y="2200425"/>
            <a:ext cx="3871125" cy="25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83250"/>
            <a:ext cx="4295350" cy="29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025" y="1532150"/>
            <a:ext cx="4467675" cy="4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5" y="698800"/>
            <a:ext cx="3111100" cy="2991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025" y="762000"/>
            <a:ext cx="2839399" cy="36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425" y="762000"/>
            <a:ext cx="3064375" cy="316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238725" y="3522900"/>
            <a:ext cx="1116900" cy="16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3116050" y="1587575"/>
            <a:ext cx="1377300" cy="100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6017350" y="1628325"/>
            <a:ext cx="1353000" cy="39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0"/>
          <p:cNvCxnSpPr/>
          <p:nvPr/>
        </p:nvCxnSpPr>
        <p:spPr>
          <a:xfrm>
            <a:off x="157700" y="1880950"/>
            <a:ext cx="1369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0"/>
          <p:cNvSpPr/>
          <p:nvPr/>
        </p:nvSpPr>
        <p:spPr>
          <a:xfrm>
            <a:off x="6003425" y="3759900"/>
            <a:ext cx="1244700" cy="16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3116050" y="4247050"/>
            <a:ext cx="1182600" cy="2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8" y="692962"/>
            <a:ext cx="3078574" cy="37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36388" y="2123163"/>
            <a:ext cx="1311000" cy="19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626" y="692963"/>
            <a:ext cx="3091548" cy="36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3119950" y="1794663"/>
            <a:ext cx="1400400" cy="32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3058625" y="4077888"/>
            <a:ext cx="2138100" cy="2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400" y="692950"/>
            <a:ext cx="2692175" cy="34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6288400" y="1625125"/>
            <a:ext cx="1194600" cy="39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6150175" y="3998700"/>
            <a:ext cx="2004900" cy="2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